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3800475" cy="51435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1549078"/>
            <a:ext cx="3371850" cy="21944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35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Der'a</a:t>
            </a:r>
            <a:r>
              <a:rPr lang="en-US" sz="35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
</a:t>
            </a:r>
            <a:r>
              <a:rPr lang="en-US" sz="35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Valiliği</a:t>
            </a:r>
            <a:r>
              <a:rPr lang="en-US" sz="35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
</a:t>
            </a:r>
            <a:r>
              <a:rPr lang="en-US" sz="35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Eğitim</a:t>
            </a:r>
            <a:r>
              <a:rPr lang="en-US" sz="35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
</a:t>
            </a:r>
            <a:r>
              <a:rPr lang="en-US" sz="35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Projesi</a:t>
            </a:r>
            <a:endParaRPr lang="en-US" sz="3500" dirty="0"/>
          </a:p>
        </p:txBody>
      </p:sp>
      <p:sp>
        <p:nvSpPr>
          <p:cNvPr id="5" name="Text 2"/>
          <p:cNvSpPr/>
          <p:nvPr/>
        </p:nvSpPr>
        <p:spPr>
          <a:xfrm>
            <a:off x="4086225" y="2426196"/>
            <a:ext cx="5057775" cy="2768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Geleceği Eğitimle İnşa Etmek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3657600" y="4541639"/>
            <a:ext cx="3016448" cy="173236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3657600" y="4541639"/>
            <a:ext cx="28575" cy="173236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8" name="Text 5"/>
          <p:cNvSpPr/>
          <p:nvPr/>
        </p:nvSpPr>
        <p:spPr>
          <a:xfrm>
            <a:off x="3657600" y="4541639"/>
            <a:ext cx="3016448" cy="173236"/>
          </a:xfrm>
          <a:prstGeom prst="rect">
            <a:avLst/>
          </a:prstGeom>
          <a:noFill/>
          <a:ln/>
        </p:spPr>
        <p:txBody>
          <a:bodyPr wrap="square" lIns="510286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Dara Valiliği Eğitim ve Öğretim Meclisi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1317380"/>
            <a:ext cx="4886325" cy="5536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350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Teşekkür Ederiz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71500" y="2485383"/>
            <a:ext cx="4886325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Beklentilerimiz kelimelerin sınırlarını aşarak uygulama alanına yerleşmektedir. Bu vizyonların, valiliğin kalkınmasına etkili bir şekilde katkıda bulunacak stratejik projelere ve somut bir pratik gerçekliğe dönüşmesini umuyoruz.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71500" y="3776951"/>
            <a:ext cx="4886325" cy="41433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E1E1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Der'a Valiliği</a:t>
            </a:r>
            <a:r>
              <a:rPr lang="en-US" sz="1250" dirty="0">
                <a:solidFill>
                  <a:srgbClr val="1E1E1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
</a:t>
            </a:r>
            <a:r>
              <a:rPr lang="en-US" sz="1250" dirty="0">
                <a:solidFill>
                  <a:srgbClr val="1E1E1E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Eğitim ve Öğretim Meclisi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886450" y="-7144"/>
            <a:ext cx="3257550" cy="51435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7" name="Text 4"/>
          <p:cNvSpPr/>
          <p:nvPr/>
        </p:nvSpPr>
        <p:spPr>
          <a:xfrm rot="-900000">
            <a:off x="6266855" y="2045791"/>
            <a:ext cx="2496741" cy="1037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6600" dirty="0">
                <a:solidFill>
                  <a:srgbClr val="F4F4F4">
                    <a:alpha val="10000"/>
                  </a:srgbClr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DER'A</a:t>
            </a:r>
            <a:endParaRPr lang="en-US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9144000" cy="1857375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4" name="Text 1"/>
          <p:cNvSpPr/>
          <p:nvPr/>
        </p:nvSpPr>
        <p:spPr>
          <a:xfrm>
            <a:off x="571500" y="706087"/>
            <a:ext cx="8572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6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Proje Vizyonu ve Hedefleri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71500" y="1263300"/>
            <a:ext cx="857250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4F4F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Eğitim kalitesini modern standartlara taşımak ve toplumsal kalkınmayı desteklemek.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71500" y="2278856"/>
            <a:ext cx="2476481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71500" y="2700338"/>
            <a:ext cx="247648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Eğitim kalitesini modern ve uluslararası standartlara taşımak için kapsamlı bir dönüşüm başlatmak.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3333731" y="2278856"/>
            <a:ext cx="2476509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3333731" y="2700338"/>
            <a:ext cx="247650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Öğretmenlerin mesleki yeterliliklerini artırmak ve öğrencilerin potansiyellerini en üst düzeye çıkarmak.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6095991" y="2278856"/>
            <a:ext cx="2476481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095991" y="2700338"/>
            <a:ext cx="2476481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Toplumsal kalkınmayı eğitim yoluyla destekleyerek sürdürülebilir bir gelecek inşa etmek.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801523"/>
            <a:ext cx="22288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2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Okul Eğitimi Stratejileri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3228975" y="735806"/>
            <a:ext cx="52006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Model Okullar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3228975" y="1071563"/>
            <a:ext cx="52006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İlkokul, ortaokul ve lise seviyelerinde eğitim ortamının geliştirilmesi, modern altyapıların kurulması.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3228975" y="1918767"/>
            <a:ext cx="52006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Kapasite Artırımı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3228975" y="2254523"/>
            <a:ext cx="52006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Öğretmenlerin mesleki yeterliliklerinin artırılması, eğitim kalitesinin sürekli iyileştirilmesi ve denetlenmesi.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3228975" y="3101727"/>
            <a:ext cx="52006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Modern Standartlar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3228975" y="3437483"/>
            <a:ext cx="52006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Modern eğitim standartlarını benimseyen, öğrenci odaklı ve seçkin kadrolara sahip model okul zincirleri oluşturulması.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9144000" cy="1696138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4" name="Text 1"/>
          <p:cNvSpPr/>
          <p:nvPr/>
        </p:nvSpPr>
        <p:spPr>
          <a:xfrm>
            <a:off x="571500" y="706087"/>
            <a:ext cx="8572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6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Şer'i Eğitim Sistemi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71500" y="1405031"/>
            <a:ext cx="8572500" cy="1553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F4F4F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Bilimsel, eğitimsel ve entelektüel programlarla nesil inşası.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71500" y="2203345"/>
            <a:ext cx="3857625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Şer'i Enstitü </a:t>
            </a:r>
            <a:r>
              <a:rPr lang="en-US" sz="1150" dirty="0">
                <a:solidFill>
                  <a:srgbClr val="97BC6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(6 Yıl)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71500" y="2578391"/>
            <a:ext cx="38576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Farkındalığı geliştiren, becerileri keskinleştiren ve enerjileri topluma hizmet etmeye yönlendiren entegre bir sistem aracılığıyla seçkin bir genç nesil yetiştirmek.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714875" y="2203345"/>
            <a:ext cx="3857625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Şer'i Liseler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714875" y="2578391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Şer'i eğitimin verimliliğini artırmak, kaliteyi ve sürekli gelişimi garanti altına almak için kurumsal standartların uygulanması.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571500" y="3821404"/>
            <a:ext cx="3857625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Eğitim Halkaları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71500" y="4196451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Bilimsel ve pratik yetkinliğe sahip, Kur'an-ı Kerim'e ve temel değerlere bağlı bir nesil inşa etmek için düzenlenen eğitim halkaları.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4714875" y="3821404"/>
            <a:ext cx="3857625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Gençlik Grupları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714875" y="4196451"/>
            <a:ext cx="3857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Gençlerde misyonerlik düşüncesini geliştirmek ve bu düşünceyi günümüz gerçekliğiyle ilişkilendirerek toplumsal fayda sağlamak.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2126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658648"/>
            <a:ext cx="857250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Gençlik ve Toplumsal Değerler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571500" y="1776645"/>
            <a:ext cx="77152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Gençlik Grupları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571500" y="2112401"/>
            <a:ext cx="77152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Gençlerde misyonerlik düşüncesini geliştirerek, onları günümüz gerçekliğiyle ilişkilendirmek ve toplumsal sorumluluk bilinci aşılamak.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71500" y="3116768"/>
            <a:ext cx="77152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Değer Programları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71500" y="3452524"/>
            <a:ext cx="771525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Toplumun tüm kesimlerini hedefleyen, ahlaki ve insani değerleri merkeze alan kapsamlı farkındalık programlarının başlatılması.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71500" y="4251173"/>
            <a:ext cx="77152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Toplumsal Katılım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71500" y="4586929"/>
            <a:ext cx="77152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Seminerler, konferanslar, edebi salonlar ve kültürel forumlar aracılığıyla toplumu çevresel ve sosyal iyileştirme faaliyetlerine teşvik etmek.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2955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9144000" cy="17145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4" name="Text 1"/>
          <p:cNvSpPr/>
          <p:nvPr/>
        </p:nvSpPr>
        <p:spPr>
          <a:xfrm>
            <a:off x="571500" y="706087"/>
            <a:ext cx="8572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6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Eğitimde Mükemmeliyet Ödülü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71500" y="1263300"/>
            <a:ext cx="857250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4F4F4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Başarıyı Onurlandırmak ve Mükemmeliyet Kültürünü Yaygınlaştırmak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71500" y="2135981"/>
            <a:ext cx="3786188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spc="1" kern="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MÜKEMMELIYET KÜLTÜRÜ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71500" y="2544961"/>
            <a:ext cx="3786188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Eğitim kurumlarında bilimsel üstünlüğü desteklemek ve sürekli gelişim kültürünü kurumsallaştırmak amacıyla başlatılan bir girişimdir.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4786313" y="2135981"/>
            <a:ext cx="3786188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spc="1" kern="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ONURLANDIRMA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4786313" y="2544961"/>
            <a:ext cx="3786188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Performans, özveri ve başarı konusunda seçkin modeller sunan eğitim kurumlarını, liderleri, öğretmenleri ve öğrencileri ödüllendirir.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571500" y="3926495"/>
            <a:ext cx="3786188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spc="1" kern="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YILLIK GIRIŞIM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71500" y="4335475"/>
            <a:ext cx="3786188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Her yıl düzenlenen bu ödül mekanizması, eğitim camiasında motivasyonu artırarak en iyi uygulamaların paylaşılmasını sağlar.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4786313" y="3926495"/>
            <a:ext cx="3786188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spc="1" kern="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STRATEJIK HEDEF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786313" y="4335475"/>
            <a:ext cx="3786188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Dara Valiliği genelinde eğitim standartlarını yükseltmek ve başarılı örnekleri tüm kurumlara yaymak.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9144000" cy="17145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4" name="Text 1"/>
          <p:cNvSpPr/>
          <p:nvPr/>
        </p:nvSpPr>
        <p:spPr>
          <a:xfrm>
            <a:off x="571500" y="706087"/>
            <a:ext cx="8572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60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Gelişim ve Eğitim Merkezi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71500" y="1263300"/>
            <a:ext cx="857250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Kadro Nitelendirme ve Mesleki Gelişim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71500" y="2307431"/>
            <a:ext cx="3786188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Pedagojik Eğitim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71500" y="2643188"/>
            <a:ext cx="3786188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Eğitimcilerin modern araç ve stratejilerde uzmanlaşması, teorik bilgi ve pratik becerilerle çağa uygun bir farkındalık düzeyi oluşturulması.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4786313" y="2307431"/>
            <a:ext cx="3786188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İdari ve Teknik Eğitim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4786313" y="2643188"/>
            <a:ext cx="3786188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Valilik merkezinde modern yönetim, liderlik becerileri ve teknoloji odaklı uzmanlaşmış eğitim programlarının yürütülmesi.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571500" y="3881847"/>
            <a:ext cx="800100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i="1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Güçlü ve dengeli bir kişilik inşası için eğitim, idari ve davet kadrolarının en üst düzeyde donatılması hedeflenmektedir.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9144000" cy="1714500"/>
          </a:xfrm>
          <a:prstGeom prst="rect">
            <a:avLst/>
          </a:prstGeom>
          <a:solidFill>
            <a:srgbClr val="2C5F2D"/>
          </a:solidFill>
          <a:ln/>
        </p:spPr>
      </p:sp>
      <p:sp>
        <p:nvSpPr>
          <p:cNvPr id="4" name="Text 1"/>
          <p:cNvSpPr/>
          <p:nvPr/>
        </p:nvSpPr>
        <p:spPr>
          <a:xfrm>
            <a:off x="571500" y="682368"/>
            <a:ext cx="8572500" cy="380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350" dirty="0">
                <a:solidFill>
                  <a:srgbClr val="F4F4F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Yükseköğretim ve Akademik İş Birliği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571500" y="1205647"/>
            <a:ext cx="857250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97BC62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Bilimsel Çözümler ve Ulusal Kadro İnşası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71500" y="2078831"/>
            <a:ext cx="7715250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Akademik Protokoller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71500" y="2396728"/>
            <a:ext cx="7715250" cy="411435"/>
          </a:xfrm>
          <a:prstGeom prst="rect">
            <a:avLst/>
          </a:prstGeom>
          <a:noFill/>
          <a:ln/>
        </p:spPr>
        <p:txBody>
          <a:bodyPr wrap="square" lIns="229616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Eğitim müfredatının saha ihtiyaçlarıyla ilişkilendirilmesi ve toplumsal gerçekliğin iyileştirilmesine katkıda bulunacak bilimsel çözümler için araştırma deneyimlerinin paylaşılması.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71500" y="3101057"/>
            <a:ext cx="7715250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Burs Programları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71500" y="3418954"/>
            <a:ext cx="7715250" cy="411435"/>
          </a:xfrm>
          <a:prstGeom prst="rect">
            <a:avLst/>
          </a:prstGeom>
          <a:noFill/>
          <a:ln/>
        </p:spPr>
        <p:txBody>
          <a:bodyPr wrap="square" lIns="229616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Güney bölgesinin mevcut gereksinimlerini karşılayan nitelikli uzmanlık alanlarında seçkin araştırmacıları desteklemek ve onları modern bilgi araçlarıyla güçlendirmek.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571500" y="4123283"/>
            <a:ext cx="7715250" cy="189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Sürdürülebilir Kalkınma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71500" y="4441180"/>
            <a:ext cx="7715250" cy="411435"/>
          </a:xfrm>
          <a:prstGeom prst="rect">
            <a:avLst/>
          </a:prstGeom>
          <a:noFill/>
          <a:ln/>
        </p:spPr>
        <p:txBody>
          <a:bodyPr wrap="square" lIns="229616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Bilimsel boşlukların kapatılmasına, inovasyon yapabilen ve toplumda sürdürülebilir kalkınmayı gerçekleştirebilen yetkin ulusal kadroların inşasına katkı sağlanması.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144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658648"/>
            <a:ext cx="857250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21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Medya Araçları ve İletişim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571500" y="1705208"/>
            <a:ext cx="37147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Dijital Platformlar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571500" y="2148120"/>
            <a:ext cx="3714750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Kavramlar inşa etmeyi, algıları düzeltmeyi ve farkındalık yayarak toplumu Suriye'nin inşasında hayırlı olana yönlendirmeyi amaçlayan kapsamlı web sitesi ve sosyal medya entegrasyonu.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4857750" y="1705208"/>
            <a:ext cx="3714750" cy="207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2C5F2D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Özel Stüdyo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4857750" y="2148120"/>
            <a:ext cx="3714750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50" dirty="0">
                <a:solidFill>
                  <a:srgbClr val="1E1E1E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Toplumun durumunu iyileştirecek entelektüel ve farkındalık söyleşileri yapmak için en son teknolojilerle donatılmış profesyonel stüdyo altyapısı.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71500" y="4092559"/>
            <a:ext cx="8001000" cy="173236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2C5F2D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"Farkındalık yayarak ve fikir dünyasını değiştirerek toplumsal kalkınmaya öncülük ediyoruz."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98A453A942B74EBEB521EAB034C2E7" ma:contentTypeVersion="11" ma:contentTypeDescription="Create a new document." ma:contentTypeScope="" ma:versionID="428c6429b5474b2e970d6b2040877e10">
  <xsd:schema xmlns:xsd="http://www.w3.org/2001/XMLSchema" xmlns:xs="http://www.w3.org/2001/XMLSchema" xmlns:p="http://schemas.microsoft.com/office/2006/metadata/properties" xmlns:ns2="09c5af3a-2103-4cee-b34e-b507a57a0365" xmlns:ns3="6159cc84-694e-408a-b68c-de079f36b950" targetNamespace="http://schemas.microsoft.com/office/2006/metadata/properties" ma:root="true" ma:fieldsID="4256df97fe7dfac892aec608358f3c10" ns2:_="" ns3:_="">
    <xsd:import namespace="09c5af3a-2103-4cee-b34e-b507a57a0365"/>
    <xsd:import namespace="6159cc84-694e-408a-b68c-de079f36b9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c5af3a-2103-4cee-b34e-b507a57a03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44b5ef6-7c28-48a2-b58d-5f2cd72db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9cc84-694e-408a-b68c-de079f36b95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f943102-b351-4086-854d-e3660c1eaf92}" ma:internalName="TaxCatchAll" ma:showField="CatchAllData" ma:web="6159cc84-694e-408a-b68c-de079f36b9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9c5af3a-2103-4cee-b34e-b507a57a0365">
      <Terms xmlns="http://schemas.microsoft.com/office/infopath/2007/PartnerControls"/>
    </lcf76f155ced4ddcb4097134ff3c332f>
    <TaxCatchAll xmlns="6159cc84-694e-408a-b68c-de079f36b950" xsi:nil="true"/>
  </documentManagement>
</p:properties>
</file>

<file path=customXml/itemProps1.xml><?xml version="1.0" encoding="utf-8"?>
<ds:datastoreItem xmlns:ds="http://schemas.openxmlformats.org/officeDocument/2006/customXml" ds:itemID="{BA29533D-5EF7-4AA9-BECD-CDFFD94BA03B}"/>
</file>

<file path=customXml/itemProps2.xml><?xml version="1.0" encoding="utf-8"?>
<ds:datastoreItem xmlns:ds="http://schemas.openxmlformats.org/officeDocument/2006/customXml" ds:itemID="{B381903C-631A-4B7E-A898-49D721C74032}"/>
</file>

<file path=customXml/itemProps3.xml><?xml version="1.0" encoding="utf-8"?>
<ds:datastoreItem xmlns:ds="http://schemas.openxmlformats.org/officeDocument/2006/customXml" ds:itemID="{3559A2F1-21E1-4210-85C7-C1F6065F222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2026-04-25T17:14:38Z</dcterms:created>
  <dcterms:modified xsi:type="dcterms:W3CDTF">2026-04-25T17:14:38Z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0x0101002398A453A942B74EBEB521EAB034C2E7</vt:lpwstr>
  </property>
</Properties>
</file>